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00" r:id="rId3"/>
    <p:sldId id="263" r:id="rId5"/>
    <p:sldId id="275" r:id="rId6"/>
    <p:sldId id="318" r:id="rId7"/>
    <p:sldId id="319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12" r:id="rId17"/>
    <p:sldId id="302" r:id="rId18"/>
    <p:sldId id="303" r:id="rId19"/>
    <p:sldId id="310" r:id="rId20"/>
    <p:sldId id="333" r:id="rId21"/>
    <p:sldId id="338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8" autoAdjust="0"/>
    <p:restoredTop sz="93161" autoAdjust="0"/>
  </p:normalViewPr>
  <p:slideViewPr>
    <p:cSldViewPr snapToGrid="0">
      <p:cViewPr varScale="1">
        <p:scale>
          <a:sx n="67" d="100"/>
          <a:sy n="67" d="100"/>
        </p:scale>
        <p:origin x="654" y="72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接下来我们将从以下几个方面来介绍这篇文章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7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8.png"/><Relationship Id="rId13" Type="http://schemas.openxmlformats.org/officeDocument/2006/relationships/image" Target="../media/image7.png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1.png"/><Relationship Id="rId7" Type="http://schemas.openxmlformats.org/officeDocument/2006/relationships/image" Target="../media/image40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88625"/>
            <a:ext cx="12204000" cy="2110740"/>
            <a:chOff x="0" y="0"/>
            <a:chExt cx="12204000" cy="211074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003935" y="1342390"/>
              <a:ext cx="3562350" cy="768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233221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4014787" y="1728064"/>
            <a:ext cx="7758389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IMPROVING ABSTRACTIVE DIALOGUE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SUMMARIZATION WITH CONVERSATIONAL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STRUCTURE AND FACTUAL KNOWLEDGE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ICLR 2021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800" b="1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823" y="1619416"/>
            <a:ext cx="3378919" cy="2534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9374505" y="239395"/>
            <a:ext cx="2128520" cy="321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dirty="0">
                <a:solidFill>
                  <a:schemeClr val="bg1"/>
                </a:solidFill>
                <a:latin typeface="Gill Sans Ultra Bold" panose="020B0A02020104020203" pitchFamily="34" charset="0"/>
              </a:rPr>
              <a:t>ATAI</a:t>
            </a:r>
            <a:endParaRPr lang="zh-CN" altLang="en-US" sz="1500" dirty="0">
              <a:solidFill>
                <a:schemeClr val="bg1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18400" y="604204"/>
            <a:ext cx="467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Advanced Technique of Artificial  Intelligence</a:t>
            </a:r>
            <a:endParaRPr lang="en-US" altLang="zh-C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06620" y="6133465"/>
            <a:ext cx="279209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2021.03.23  •  Chongqing</a:t>
            </a:r>
            <a:endParaRPr lang="en-US" altLang="zh-CN" dirty="0"/>
          </a:p>
        </p:txBody>
      </p:sp>
      <p:sp>
        <p:nvSpPr>
          <p:cNvPr id="12" name="矩形 11"/>
          <p:cNvSpPr/>
          <p:nvPr/>
        </p:nvSpPr>
        <p:spPr>
          <a:xfrm>
            <a:off x="2588260" y="4925060"/>
            <a:ext cx="855789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              Reported by Jia Wang</a:t>
            </a:r>
            <a:endParaRPr lang="en-US" altLang="zh-CN" sz="2000" b="1" dirty="0">
              <a:solidFill>
                <a:schemeClr val="accent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endParaRPr lang="zh-CN" altLang="en-US" sz="2000" b="1" dirty="0">
              <a:solidFill>
                <a:schemeClr val="bg1">
                  <a:lumMod val="6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32550" y="3491230"/>
            <a:ext cx="53403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Anonymous authors</a:t>
            </a:r>
            <a:endParaRPr lang="en-US" altLang="zh-CN" sz="2000" b="1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Paper under double-blind review</a:t>
            </a:r>
            <a:endParaRPr lang="en-US" altLang="zh-CN" sz="2000" b="1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33095"/>
            <a:ext cx="4448810" cy="483235"/>
          </a:xfrm>
        </p:spPr>
        <p:txBody>
          <a:bodyPr/>
          <a:p>
            <a:pPr>
              <a:lnSpc>
                <a:spcPct val="150000"/>
              </a:lnSpc>
            </a:pPr>
            <a:r>
              <a:rPr lang="en-US" altLang="zh-CN" sz="2800">
                <a:effectLst/>
                <a:sym typeface="+mn-ea"/>
              </a:rPr>
              <a:t>Graph encoder</a:t>
            </a:r>
            <a:endParaRPr lang="en-US" altLang="zh-CN" sz="2800">
              <a:effectLst/>
              <a:sym typeface="+mn-ea"/>
            </a:endParaRPr>
          </a:p>
        </p:txBody>
      </p:sp>
      <p:pic>
        <p:nvPicPr>
          <p:cNvPr id="6" name="图片 5" descr="截屏2021-03-23 下午2.18.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1535" y="1851660"/>
            <a:ext cx="5852160" cy="3495675"/>
          </a:xfrm>
          <a:prstGeom prst="rect">
            <a:avLst/>
          </a:prstGeom>
        </p:spPr>
      </p:pic>
      <p:pic>
        <p:nvPicPr>
          <p:cNvPr id="3" name="图片 2" descr="截屏2021-03-23 下午2.42.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790" y="1116330"/>
            <a:ext cx="3885565" cy="431800"/>
          </a:xfrm>
          <a:prstGeom prst="rect">
            <a:avLst/>
          </a:prstGeom>
        </p:spPr>
      </p:pic>
      <p:pic>
        <p:nvPicPr>
          <p:cNvPr id="4" name="图片 3" descr="截屏2021-03-23 下午2.43.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825" y="5529580"/>
            <a:ext cx="8787130" cy="711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/>
          <p:nvPr>
            <p:ph type="title"/>
          </p:nvPr>
        </p:nvSpPr>
        <p:spPr/>
        <p:txBody>
          <a:bodyPr/>
          <a:p>
            <a:r>
              <a:rPr lang="en-US" altLang="zh-CN">
                <a:effectLst/>
                <a:sym typeface="+mn-ea"/>
              </a:rPr>
              <a:t>Methodology</a:t>
            </a:r>
            <a:endParaRPr lang="zh-CN" altLang="en-US"/>
          </a:p>
        </p:txBody>
      </p:sp>
      <p:pic>
        <p:nvPicPr>
          <p:cNvPr id="7" name="图片 6" descr="截屏2021-03-23 下午2.45.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70" y="2538730"/>
            <a:ext cx="6730365" cy="2387600"/>
          </a:xfrm>
          <a:prstGeom prst="rect">
            <a:avLst/>
          </a:prstGeom>
        </p:spPr>
      </p:pic>
      <p:pic>
        <p:nvPicPr>
          <p:cNvPr id="8" name="图片 7" descr="截屏2021-03-23 下午2.44.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340" y="2538730"/>
            <a:ext cx="2869565" cy="457200"/>
          </a:xfrm>
          <a:prstGeom prst="rect">
            <a:avLst/>
          </a:prstGeom>
        </p:spPr>
      </p:pic>
      <p:pic>
        <p:nvPicPr>
          <p:cNvPr id="9" name="图片 8" descr="截屏2021-03-23 下午2.44.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585" y="3712210"/>
            <a:ext cx="1955800" cy="431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/>
          <p:nvPr>
            <p:ph type="title"/>
          </p:nvPr>
        </p:nvSpPr>
        <p:spPr>
          <a:xfrm>
            <a:off x="302260" y="724535"/>
            <a:ext cx="5795645" cy="483235"/>
          </a:xfrm>
        </p:spPr>
        <p:txBody>
          <a:bodyPr/>
          <a:p>
            <a:r>
              <a:rPr lang="en-US" altLang="zh-CN" sz="2000">
                <a:effectLst/>
                <a:sym typeface="+mn-ea"/>
              </a:rPr>
              <a:t>Facture Knowledge graph construction</a:t>
            </a:r>
            <a:endParaRPr lang="en-US" altLang="zh-CN" sz="2000">
              <a:effectLst/>
              <a:sym typeface="+mn-ea"/>
            </a:endParaRPr>
          </a:p>
        </p:txBody>
      </p:sp>
      <p:pic>
        <p:nvPicPr>
          <p:cNvPr id="2" name="图片 1" descr="截屏2021-03-23 下午2.51.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5575" y="1339850"/>
            <a:ext cx="3618865" cy="876300"/>
          </a:xfrm>
          <a:prstGeom prst="rect">
            <a:avLst/>
          </a:prstGeom>
        </p:spPr>
      </p:pic>
      <p:pic>
        <p:nvPicPr>
          <p:cNvPr id="3" name="图片 2" descr="截屏2021-03-23 下午2.52.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7770"/>
            <a:ext cx="7398385" cy="4947920"/>
          </a:xfrm>
          <a:prstGeom prst="rect">
            <a:avLst/>
          </a:prstGeom>
        </p:spPr>
      </p:pic>
      <p:pic>
        <p:nvPicPr>
          <p:cNvPr id="4" name="图片 3" descr="截屏2021-03-23 下午3.02.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770" y="3009900"/>
            <a:ext cx="4330065" cy="2958465"/>
          </a:xfrm>
          <a:prstGeom prst="rect">
            <a:avLst/>
          </a:prstGeom>
        </p:spPr>
      </p:pic>
      <p:cxnSp>
        <p:nvCxnSpPr>
          <p:cNvPr id="6" name="直接箭头连接符 5"/>
          <p:cNvCxnSpPr>
            <a:stCxn id="2" idx="2"/>
          </p:cNvCxnSpPr>
          <p:nvPr/>
        </p:nvCxnSpPr>
        <p:spPr>
          <a:xfrm flipH="1">
            <a:off x="9574530" y="2216150"/>
            <a:ext cx="10795" cy="74993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/>
          <p:nvPr>
            <p:ph type="title"/>
          </p:nvPr>
        </p:nvSpPr>
        <p:spPr>
          <a:xfrm>
            <a:off x="302260" y="724535"/>
            <a:ext cx="5795645" cy="483235"/>
          </a:xfrm>
        </p:spPr>
        <p:txBody>
          <a:bodyPr/>
          <a:p>
            <a:r>
              <a:rPr lang="en-US" altLang="zh-CN" sz="2000">
                <a:effectLst/>
                <a:sym typeface="+mn-ea"/>
              </a:rPr>
              <a:t>Dual-copy decoder</a:t>
            </a:r>
            <a:endParaRPr lang="en-US" altLang="zh-CN" sz="2000">
              <a:effectLst/>
              <a:sym typeface="+mn-ea"/>
            </a:endParaRPr>
          </a:p>
        </p:txBody>
      </p:sp>
      <p:pic>
        <p:nvPicPr>
          <p:cNvPr id="7" name="图片 6" descr="截屏2021-03-23 下午3.05.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31950"/>
            <a:ext cx="4076065" cy="3936365"/>
          </a:xfrm>
          <a:prstGeom prst="rect">
            <a:avLst/>
          </a:prstGeom>
        </p:spPr>
      </p:pic>
      <p:pic>
        <p:nvPicPr>
          <p:cNvPr id="8" name="图片 7" descr="截屏2021-03-23 下午3.05.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070" y="1004570"/>
            <a:ext cx="8075930" cy="1130300"/>
          </a:xfrm>
          <a:prstGeom prst="rect">
            <a:avLst/>
          </a:prstGeom>
        </p:spPr>
      </p:pic>
      <p:pic>
        <p:nvPicPr>
          <p:cNvPr id="9" name="图片 8" descr="截屏2021-03-23 下午3.07.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475" y="3003550"/>
            <a:ext cx="1066800" cy="317500"/>
          </a:xfrm>
          <a:prstGeom prst="rect">
            <a:avLst/>
          </a:prstGeom>
        </p:spPr>
      </p:pic>
      <p:pic>
        <p:nvPicPr>
          <p:cNvPr id="10" name="图片 9" descr="截屏2021-03-23 下午3.07.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110" y="2876550"/>
            <a:ext cx="5917565" cy="571500"/>
          </a:xfrm>
          <a:prstGeom prst="rect">
            <a:avLst/>
          </a:prstGeom>
        </p:spPr>
      </p:pic>
      <p:pic>
        <p:nvPicPr>
          <p:cNvPr id="11" name="图片 10" descr="截屏2021-03-23 下午3.08.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8475" y="3653790"/>
            <a:ext cx="1079500" cy="355600"/>
          </a:xfrm>
          <a:prstGeom prst="rect">
            <a:avLst/>
          </a:prstGeom>
        </p:spPr>
      </p:pic>
      <p:pic>
        <p:nvPicPr>
          <p:cNvPr id="12" name="图片 11" descr="截屏2021-03-23 下午3.08.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9730" y="3448050"/>
            <a:ext cx="6692265" cy="850900"/>
          </a:xfrm>
          <a:prstGeom prst="rect">
            <a:avLst/>
          </a:prstGeom>
        </p:spPr>
      </p:pic>
      <p:pic>
        <p:nvPicPr>
          <p:cNvPr id="13" name="图片 12" descr="截屏2021-03-23 下午3.09.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7315" y="4448810"/>
            <a:ext cx="8622030" cy="1625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529455" y="2352040"/>
            <a:ext cx="694182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The context vector of the factual knowledge graph     can be computed similarly.</a:t>
            </a:r>
            <a:endParaRPr lang="zh-CN" altLang="en-US" sz="1400">
              <a:solidFill>
                <a:srgbClr val="FF0000"/>
              </a:solidFill>
            </a:endParaRPr>
          </a:p>
        </p:txBody>
      </p:sp>
      <p:pic>
        <p:nvPicPr>
          <p:cNvPr id="3" name="图片 2" descr="截屏2021-03-23 下午7.21.0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6620" y="2352675"/>
            <a:ext cx="266700" cy="3302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69265" y="5992495"/>
            <a:ext cx="1016825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/>
              <a:t>Finally, the next token is generated based on the context vector </a:t>
            </a:r>
            <a:r>
              <a:rPr lang="en-US" altLang="zh-CN" sz="1400"/>
              <a:t>C</a:t>
            </a:r>
            <a:r>
              <a:rPr lang="zh-CN" altLang="en-US" sz="1400"/>
              <a:t>t, the decoder state </a:t>
            </a:r>
            <a:r>
              <a:rPr lang="en-US" altLang="zh-CN" sz="1400"/>
              <a:t>S</a:t>
            </a:r>
            <a:r>
              <a:rPr lang="zh-CN" altLang="en-US" sz="1400"/>
              <a:t>t, and the previous word </a:t>
            </a:r>
            <a:r>
              <a:rPr lang="en-US" altLang="zh-CN" sz="1400"/>
              <a:t>Y</a:t>
            </a:r>
            <a:r>
              <a:rPr lang="zh-CN" altLang="en-US" sz="1400"/>
              <a:t>t</a:t>
            </a:r>
            <a:r>
              <a:rPr lang="en-US" altLang="zh-CN" sz="1400"/>
              <a:t>-1</a:t>
            </a:r>
            <a:r>
              <a:rPr lang="zh-CN" altLang="en-US" sz="1400"/>
              <a:t>.</a:t>
            </a:r>
            <a:endParaRPr lang="zh-CN" altLang="en-US" sz="1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endParaRPr lang="en-US" altLang="zh-CN" sz="4400" dirty="0"/>
          </a:p>
        </p:txBody>
      </p:sp>
      <p:pic>
        <p:nvPicPr>
          <p:cNvPr id="2" name="图片 1" descr="截屏2021-03-23 下午3.10.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2510" y="1728470"/>
            <a:ext cx="9853930" cy="46094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endParaRPr lang="en-US" altLang="zh-CN" sz="4400" dirty="0"/>
          </a:p>
        </p:txBody>
      </p:sp>
      <p:pic>
        <p:nvPicPr>
          <p:cNvPr id="2" name="图片 1" descr="截屏2021-03-23 下午3.11.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575" y="2362200"/>
            <a:ext cx="4825365" cy="2907665"/>
          </a:xfrm>
          <a:prstGeom prst="rect">
            <a:avLst/>
          </a:prstGeom>
        </p:spPr>
      </p:pic>
      <p:pic>
        <p:nvPicPr>
          <p:cNvPr id="4" name="图片 3" descr="截屏2021-03-23 下午3.11.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320" y="2463800"/>
            <a:ext cx="4863465" cy="27044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Experiments</a:t>
            </a:r>
            <a:endParaRPr lang="en-US" altLang="zh-CN" sz="4400" dirty="0"/>
          </a:p>
        </p:txBody>
      </p:sp>
      <p:pic>
        <p:nvPicPr>
          <p:cNvPr id="3" name="图片 2" descr="截屏2021-03-23 下午3.11.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1325" y="2101850"/>
            <a:ext cx="4876165" cy="3428365"/>
          </a:xfrm>
          <a:prstGeom prst="rect">
            <a:avLst/>
          </a:prstGeom>
        </p:spPr>
      </p:pic>
      <p:pic>
        <p:nvPicPr>
          <p:cNvPr id="5" name="图片 4" descr="截屏2021-03-23 下午3.11.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250" y="2025650"/>
            <a:ext cx="4774565" cy="350456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Experiments</a:t>
            </a:r>
            <a:endParaRPr lang="en-US" altLang="zh-CN" sz="4400" dirty="0"/>
          </a:p>
        </p:txBody>
      </p:sp>
      <p:pic>
        <p:nvPicPr>
          <p:cNvPr id="3" name="图片 2" descr="截屏2021-03-23 下午3.15.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5585" y="2527300"/>
            <a:ext cx="9180830" cy="1803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>
                <a:effectLst/>
                <a:sym typeface="+mn-ea"/>
              </a:rPr>
              <a:t>Conclusion</a:t>
            </a:r>
            <a:endParaRPr lang="en-US" altLang="zh-CN" sz="4400" dirty="0"/>
          </a:p>
        </p:txBody>
      </p:sp>
      <p:sp>
        <p:nvSpPr>
          <p:cNvPr id="4" name="文本框 3"/>
          <p:cNvSpPr txBox="1"/>
          <p:nvPr/>
        </p:nvSpPr>
        <p:spPr>
          <a:xfrm>
            <a:off x="913765" y="2491740"/>
            <a:ext cx="1021080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 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propose a Knowledge Graph Enhanced Dual-Copy network for abstractive dialogue summarization. Our model explores the conversational structure via various semantic relations to construct a dialogue graph, which can capture long-distance cross-sentence dependencies. In tandem with copying from the source dialogue, our dual-copy mechanism utilizes factual knowledge graph to improve generated summaries. The human evaluation further confirms that the KGEDC produces more informative summaries and significantly reduces unfaithful errors.</a:t>
            </a:r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/>
          <p:nvPr>
            <p:ph type="title"/>
          </p:nvPr>
        </p:nvSpPr>
        <p:spPr>
          <a:xfrm>
            <a:off x="998220" y="3256553"/>
            <a:ext cx="10515600" cy="482946"/>
          </a:xfrm>
        </p:spPr>
        <p:txBody>
          <a:bodyPr/>
          <a:p>
            <a:r>
              <a:rPr lang="en-US" altLang="zh-CN" sz="5400"/>
              <a:t>Thanks!</a:t>
            </a:r>
            <a:endParaRPr lang="en-US" altLang="zh-CN" sz="5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225" y="770168"/>
            <a:ext cx="10515600" cy="765664"/>
          </a:xfrm>
        </p:spPr>
        <p:txBody>
          <a:bodyPr/>
          <a:lstStyle/>
          <a:p>
            <a:r>
              <a:rPr lang="en-US" altLang="zh-CN" sz="4400" dirty="0"/>
              <a:t>Outline</a:t>
            </a:r>
            <a:endParaRPr lang="zh-CN" altLang="en-US" sz="4400" dirty="0"/>
          </a:p>
        </p:txBody>
      </p:sp>
      <p:sp>
        <p:nvSpPr>
          <p:cNvPr id="18" name="矩形 17"/>
          <p:cNvSpPr/>
          <p:nvPr/>
        </p:nvSpPr>
        <p:spPr>
          <a:xfrm>
            <a:off x="0" y="1535790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34460" y="1287780"/>
            <a:ext cx="7957820" cy="48602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3200">
                <a:solidFill>
                  <a:srgbClr val="002060"/>
                </a:solidFill>
                <a:effectLst/>
              </a:rPr>
              <a:t>Introduction</a:t>
            </a:r>
            <a:endParaRPr lang="en-US" altLang="zh-CN" sz="3200">
              <a:solidFill>
                <a:srgbClr val="002060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solidFill>
                  <a:srgbClr val="002060"/>
                </a:solidFill>
                <a:effectLst/>
              </a:rPr>
              <a:t>Methodology</a:t>
            </a:r>
            <a:endParaRPr lang="en-US" altLang="zh-CN" sz="3200">
              <a:solidFill>
                <a:srgbClr val="002060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solidFill>
                  <a:srgbClr val="002060"/>
                </a:solidFill>
                <a:effectLst/>
              </a:rPr>
              <a:t>Experiments</a:t>
            </a:r>
            <a:endParaRPr lang="en-US" altLang="zh-CN" sz="3200" dirty="0">
              <a:solidFill>
                <a:srgbClr val="002060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002060"/>
                </a:solidFill>
                <a:effectLst/>
              </a:rPr>
              <a:t>Conclusion</a:t>
            </a:r>
            <a:endParaRPr lang="en-US" altLang="zh-CN" sz="3200" dirty="0">
              <a:solidFill>
                <a:srgbClr val="002060"/>
              </a:solidFill>
              <a:effectLst/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4400">
                <a:effectLst/>
                <a:sym typeface="+mn-ea"/>
              </a:rPr>
              <a:t>Introduction</a:t>
            </a:r>
            <a:endParaRPr lang="en-US" altLang="zh-CN" sz="4400"/>
          </a:p>
        </p:txBody>
      </p:sp>
      <p:sp>
        <p:nvSpPr>
          <p:cNvPr id="13" name="矩形 12"/>
          <p:cNvSpPr/>
          <p:nvPr/>
        </p:nvSpPr>
        <p:spPr>
          <a:xfrm>
            <a:off x="0" y="1747880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 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80661" y="24914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69900" y="1912620"/>
            <a:ext cx="1145222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informal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verbose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repetitive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sprinkled with false-starts,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backchanneling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reconfirmations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hesitations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speaker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interruptions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previous methods are not suitable to generate summaries for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dialogues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we introduce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Knowledge Graph Enhanced Dual-Copy network.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>
              <a:lnSpc>
                <a:spcPct val="150000"/>
              </a:lnSpc>
            </a:pPr>
            <a:r>
              <a:rPr lang="en-US" altLang="zh-CN" sz="4400">
                <a:effectLst/>
                <a:sym typeface="+mn-ea"/>
              </a:rPr>
              <a:t>Methodology</a:t>
            </a:r>
            <a:endParaRPr lang="en-US" altLang="zh-CN" sz="4400"/>
          </a:p>
        </p:txBody>
      </p:sp>
      <p:pic>
        <p:nvPicPr>
          <p:cNvPr id="4" name="图片 3" descr="截屏2021-03-23 上午11.32.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513840"/>
            <a:ext cx="10058400" cy="5016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906780"/>
            <a:ext cx="4448810" cy="483235"/>
          </a:xfrm>
        </p:spPr>
        <p:txBody>
          <a:bodyPr/>
          <a:p>
            <a:pPr>
              <a:lnSpc>
                <a:spcPct val="150000"/>
              </a:lnSpc>
            </a:pPr>
            <a:r>
              <a:rPr lang="en-US" altLang="zh-CN" sz="2800">
                <a:effectLst/>
                <a:sym typeface="+mn-ea"/>
              </a:rPr>
              <a:t>sequence encoder</a:t>
            </a:r>
            <a:endParaRPr lang="en-US" altLang="zh-CN" sz="2800">
              <a:effectLst/>
              <a:sym typeface="+mn-ea"/>
            </a:endParaRPr>
          </a:p>
        </p:txBody>
      </p:sp>
      <p:pic>
        <p:nvPicPr>
          <p:cNvPr id="3" name="图片 2" descr="截屏2021-03-23 上午11.35.23"/>
          <p:cNvPicPr>
            <a:picLocks noChangeAspect="1"/>
          </p:cNvPicPr>
          <p:nvPr/>
        </p:nvPicPr>
        <p:blipFill>
          <a:blip r:embed="rId1"/>
          <a:srcRect r="34692"/>
          <a:stretch>
            <a:fillRect/>
          </a:stretch>
        </p:blipFill>
        <p:spPr>
          <a:xfrm>
            <a:off x="644525" y="2660650"/>
            <a:ext cx="3500120" cy="1536700"/>
          </a:xfrm>
          <a:prstGeom prst="rect">
            <a:avLst/>
          </a:prstGeom>
        </p:spPr>
      </p:pic>
      <p:pic>
        <p:nvPicPr>
          <p:cNvPr id="4" name="图片 3" descr="截屏2021-03-23 上午11.35.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230" y="2281555"/>
            <a:ext cx="2260600" cy="469900"/>
          </a:xfrm>
          <a:prstGeom prst="rect">
            <a:avLst/>
          </a:prstGeom>
        </p:spPr>
      </p:pic>
      <p:pic>
        <p:nvPicPr>
          <p:cNvPr id="7" name="图片 6" descr="截屏2021-03-23 上午11.36.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490" y="3344545"/>
            <a:ext cx="433070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33095"/>
            <a:ext cx="4448810" cy="483235"/>
          </a:xfrm>
        </p:spPr>
        <p:txBody>
          <a:bodyPr/>
          <a:p>
            <a:pPr>
              <a:lnSpc>
                <a:spcPct val="150000"/>
              </a:lnSpc>
            </a:pPr>
            <a:r>
              <a:rPr lang="en-US" altLang="zh-CN" sz="2800">
                <a:effectLst/>
                <a:sym typeface="+mn-ea"/>
              </a:rPr>
              <a:t>Graph encoder</a:t>
            </a:r>
            <a:endParaRPr lang="en-US" altLang="zh-CN" sz="2800">
              <a:effectLst/>
              <a:sym typeface="+mn-ea"/>
            </a:endParaRPr>
          </a:p>
        </p:txBody>
      </p:sp>
      <p:pic>
        <p:nvPicPr>
          <p:cNvPr id="5" name="图片 4" descr="截屏2021-03-23 下午2.16.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430" y="1116330"/>
            <a:ext cx="3517900" cy="1689100"/>
          </a:xfrm>
          <a:prstGeom prst="rect">
            <a:avLst/>
          </a:prstGeom>
        </p:spPr>
      </p:pic>
      <p:pic>
        <p:nvPicPr>
          <p:cNvPr id="6" name="图片 5" descr="截屏2021-03-23 下午2.18.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" y="2932430"/>
            <a:ext cx="5852160" cy="3495675"/>
          </a:xfrm>
          <a:prstGeom prst="rect">
            <a:avLst/>
          </a:prstGeom>
        </p:spPr>
      </p:pic>
      <p:pic>
        <p:nvPicPr>
          <p:cNvPr id="8" name="图片 7" descr="截屏2021-03-23 下午2.19.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490" y="1287780"/>
            <a:ext cx="7859395" cy="450215"/>
          </a:xfrm>
          <a:prstGeom prst="rect">
            <a:avLst/>
          </a:prstGeom>
        </p:spPr>
      </p:pic>
      <p:pic>
        <p:nvPicPr>
          <p:cNvPr id="9" name="图片 8" descr="截屏2021-03-23 下午2.20.49"/>
          <p:cNvPicPr>
            <a:picLocks noChangeAspect="1"/>
          </p:cNvPicPr>
          <p:nvPr/>
        </p:nvPicPr>
        <p:blipFill>
          <a:blip r:embed="rId4"/>
          <a:srcRect l="8510" r="30453"/>
          <a:stretch>
            <a:fillRect/>
          </a:stretch>
        </p:blipFill>
        <p:spPr>
          <a:xfrm>
            <a:off x="6124575" y="3012440"/>
            <a:ext cx="5028565" cy="2271395"/>
          </a:xfrm>
          <a:prstGeom prst="rect">
            <a:avLst/>
          </a:prstGeom>
        </p:spPr>
      </p:pic>
      <p:pic>
        <p:nvPicPr>
          <p:cNvPr id="10" name="图片 9" descr="截屏2021-03-23 下午2.21.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8850" y="3650615"/>
            <a:ext cx="788035" cy="7670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33095"/>
            <a:ext cx="4448810" cy="483235"/>
          </a:xfrm>
        </p:spPr>
        <p:txBody>
          <a:bodyPr/>
          <a:p>
            <a:pPr>
              <a:lnSpc>
                <a:spcPct val="150000"/>
              </a:lnSpc>
            </a:pPr>
            <a:r>
              <a:rPr lang="en-US" altLang="zh-CN" sz="2800">
                <a:effectLst/>
                <a:sym typeface="+mn-ea"/>
              </a:rPr>
              <a:t>Graph encoder</a:t>
            </a:r>
            <a:endParaRPr lang="en-US" altLang="zh-CN" sz="2800">
              <a:effectLst/>
              <a:sym typeface="+mn-ea"/>
            </a:endParaRPr>
          </a:p>
        </p:txBody>
      </p:sp>
      <p:pic>
        <p:nvPicPr>
          <p:cNvPr id="6" name="图片 5" descr="截屏2021-03-23 下午2.18.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37995"/>
            <a:ext cx="5852160" cy="3495675"/>
          </a:xfrm>
          <a:prstGeom prst="rect">
            <a:avLst/>
          </a:prstGeom>
        </p:spPr>
      </p:pic>
      <p:pic>
        <p:nvPicPr>
          <p:cNvPr id="8" name="图片 7" descr="截屏2021-03-23 下午2.19.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490" y="1287780"/>
            <a:ext cx="7859395" cy="450215"/>
          </a:xfrm>
          <a:prstGeom prst="rect">
            <a:avLst/>
          </a:prstGeom>
        </p:spPr>
      </p:pic>
      <p:pic>
        <p:nvPicPr>
          <p:cNvPr id="3" name="图片 2" descr="截屏2021-03-23 下午2.25.54"/>
          <p:cNvPicPr>
            <a:picLocks noChangeAspect="1"/>
          </p:cNvPicPr>
          <p:nvPr/>
        </p:nvPicPr>
        <p:blipFill>
          <a:blip r:embed="rId3"/>
          <a:srcRect r="6333" b="5538"/>
          <a:stretch>
            <a:fillRect/>
          </a:stretch>
        </p:blipFill>
        <p:spPr>
          <a:xfrm>
            <a:off x="6506210" y="2383790"/>
            <a:ext cx="3033395" cy="389890"/>
          </a:xfrm>
          <a:prstGeom prst="rect">
            <a:avLst/>
          </a:prstGeom>
        </p:spPr>
      </p:pic>
      <p:pic>
        <p:nvPicPr>
          <p:cNvPr id="4" name="图片 3" descr="截屏2021-03-23 下午2.26.01"/>
          <p:cNvPicPr>
            <a:picLocks noChangeAspect="1"/>
          </p:cNvPicPr>
          <p:nvPr/>
        </p:nvPicPr>
        <p:blipFill>
          <a:blip r:embed="rId4"/>
          <a:srcRect r="3525"/>
          <a:stretch>
            <a:fillRect/>
          </a:stretch>
        </p:blipFill>
        <p:spPr>
          <a:xfrm>
            <a:off x="6686550" y="3206750"/>
            <a:ext cx="4361815" cy="444500"/>
          </a:xfrm>
          <a:prstGeom prst="rect">
            <a:avLst/>
          </a:prstGeom>
        </p:spPr>
      </p:pic>
      <p:pic>
        <p:nvPicPr>
          <p:cNvPr id="7" name="图片 6" descr="截屏2021-03-23 下午2.26.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395" y="4215765"/>
            <a:ext cx="4762500" cy="342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33095"/>
            <a:ext cx="4448810" cy="483235"/>
          </a:xfrm>
        </p:spPr>
        <p:txBody>
          <a:bodyPr/>
          <a:p>
            <a:pPr>
              <a:lnSpc>
                <a:spcPct val="150000"/>
              </a:lnSpc>
            </a:pPr>
            <a:r>
              <a:rPr lang="en-US" altLang="zh-CN" sz="2800">
                <a:effectLst/>
                <a:sym typeface="+mn-ea"/>
              </a:rPr>
              <a:t>Graph encoder</a:t>
            </a:r>
            <a:endParaRPr lang="en-US" altLang="zh-CN" sz="2800">
              <a:effectLst/>
              <a:sym typeface="+mn-ea"/>
            </a:endParaRPr>
          </a:p>
        </p:txBody>
      </p:sp>
      <p:pic>
        <p:nvPicPr>
          <p:cNvPr id="8" name="图片 7" descr="截屏2021-03-23 下午2.19.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47490" y="1287780"/>
            <a:ext cx="7859395" cy="450215"/>
          </a:xfrm>
          <a:prstGeom prst="rect">
            <a:avLst/>
          </a:prstGeom>
        </p:spPr>
      </p:pic>
      <p:pic>
        <p:nvPicPr>
          <p:cNvPr id="5" name="图片 4" descr="截屏2021-03-23 下午2.29.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2087245"/>
            <a:ext cx="9538335" cy="33909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33095"/>
            <a:ext cx="4448810" cy="483235"/>
          </a:xfrm>
        </p:spPr>
        <p:txBody>
          <a:bodyPr/>
          <a:p>
            <a:pPr>
              <a:lnSpc>
                <a:spcPct val="150000"/>
              </a:lnSpc>
            </a:pPr>
            <a:r>
              <a:rPr lang="en-US" altLang="zh-CN" sz="2800">
                <a:effectLst/>
                <a:sym typeface="+mn-ea"/>
              </a:rPr>
              <a:t>Graph encoder</a:t>
            </a:r>
            <a:endParaRPr lang="en-US" altLang="zh-CN" sz="2800">
              <a:effectLst/>
              <a:sym typeface="+mn-ea"/>
            </a:endParaRPr>
          </a:p>
        </p:txBody>
      </p:sp>
      <p:pic>
        <p:nvPicPr>
          <p:cNvPr id="6" name="图片 5" descr="截屏2021-03-23 下午2.18.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74440" y="1235710"/>
            <a:ext cx="5852160" cy="3495675"/>
          </a:xfrm>
          <a:prstGeom prst="rect">
            <a:avLst/>
          </a:prstGeom>
        </p:spPr>
      </p:pic>
      <p:pic>
        <p:nvPicPr>
          <p:cNvPr id="5" name="图片 4" descr="截屏2021-03-23 下午2.35.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190" y="4851400"/>
            <a:ext cx="9523095" cy="1915795"/>
          </a:xfrm>
          <a:prstGeom prst="rect">
            <a:avLst/>
          </a:prstGeom>
        </p:spPr>
      </p:pic>
      <p:pic>
        <p:nvPicPr>
          <p:cNvPr id="9" name="图片 8" descr="截屏2021-03-23 下午2.41.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935" y="844550"/>
            <a:ext cx="6349365" cy="469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1652</Words>
  <Application>WPS 演示</Application>
  <PresentationFormat>宽屏</PresentationFormat>
  <Paragraphs>76</Paragraphs>
  <Slides>19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42" baseType="lpstr">
      <vt:lpstr>Arial</vt:lpstr>
      <vt:lpstr>方正书宋_GBK</vt:lpstr>
      <vt:lpstr>Wingdings</vt:lpstr>
      <vt:lpstr>Bahnschrift Condensed</vt:lpstr>
      <vt:lpstr>苹方-简</vt:lpstr>
      <vt:lpstr>Gill Sans Ultra Bold</vt:lpstr>
      <vt:lpstr>Times New Roman</vt:lpstr>
      <vt:lpstr>华康俪金黑W8(P)</vt:lpstr>
      <vt:lpstr>宋体</vt:lpstr>
      <vt:lpstr>仿宋</vt:lpstr>
      <vt:lpstr>方正仿宋_GBK</vt:lpstr>
      <vt:lpstr>汉仪书宋二KW</vt:lpstr>
      <vt:lpstr>楷体</vt:lpstr>
      <vt:lpstr>黑体</vt:lpstr>
      <vt:lpstr>等线</vt:lpstr>
      <vt:lpstr>汉仪中等线KW</vt:lpstr>
      <vt:lpstr>汉仪楷体KW</vt:lpstr>
      <vt:lpstr>汉仪中黑KW</vt:lpstr>
      <vt:lpstr>微软雅黑</vt:lpstr>
      <vt:lpstr>汉仪旗黑</vt:lpstr>
      <vt:lpstr>宋体</vt:lpstr>
      <vt:lpstr>Arial Unicode MS</vt:lpstr>
      <vt:lpstr>Office 主题​​</vt:lpstr>
      <vt:lpstr>PowerPoint 演示文稿</vt:lpstr>
      <vt:lpstr>Outline</vt:lpstr>
      <vt:lpstr>Introduction</vt:lpstr>
      <vt:lpstr>Methodology</vt:lpstr>
      <vt:lpstr>sequence encoder</vt:lpstr>
      <vt:lpstr>Graph encoder</vt:lpstr>
      <vt:lpstr>Graph encoder</vt:lpstr>
      <vt:lpstr>Graph encoder</vt:lpstr>
      <vt:lpstr>Graph encoder</vt:lpstr>
      <vt:lpstr>Graph encoder</vt:lpstr>
      <vt:lpstr>Methodology</vt:lpstr>
      <vt:lpstr>Facture Knowledge graph construction</vt:lpstr>
      <vt:lpstr>Dual-copy decoder</vt:lpstr>
      <vt:lpstr>Experiments</vt:lpstr>
      <vt:lpstr>Experiments</vt:lpstr>
      <vt:lpstr>Experiments</vt:lpstr>
      <vt:lpstr>Experiments</vt:lpstr>
      <vt:lpstr>Conclusion</vt:lpstr>
      <vt:lpstr>Thanks!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wangjia</cp:lastModifiedBy>
  <cp:revision>1477</cp:revision>
  <dcterms:created xsi:type="dcterms:W3CDTF">2021-03-23T14:05:48Z</dcterms:created>
  <dcterms:modified xsi:type="dcterms:W3CDTF">2021-03-23T14:05:48Z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2052-3.3.1.5149</vt:lpwstr>
  </property>
</Properties>
</file>